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8" r:id="rId2"/>
    <p:sldId id="262" r:id="rId3"/>
    <p:sldId id="259" r:id="rId4"/>
    <p:sldId id="260" r:id="rId5"/>
    <p:sldId id="257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5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23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83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44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9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84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9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51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38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00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1241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75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8820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89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17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48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97DCB-16E2-48F8-BA71-AF559DC4A785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05C7DD6-207E-40F0-88DD-2F42A1BC5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5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0674" y="625642"/>
            <a:ext cx="9573126" cy="5551321"/>
          </a:xfrm>
        </p:spPr>
        <p:txBody>
          <a:bodyPr>
            <a:normAutofit/>
          </a:bodyPr>
          <a:lstStyle/>
          <a:p>
            <a:r>
              <a:rPr lang="ru-RU" sz="2400" dirty="0"/>
              <a:t> </a:t>
            </a:r>
            <a:r>
              <a:rPr lang="de-DE" sz="2400" dirty="0"/>
              <a:t>Die Orientierungsstufe</a:t>
            </a:r>
            <a:r>
              <a:rPr lang="en-US" sz="2400" dirty="0"/>
              <a:t>                     </a:t>
            </a:r>
            <a:r>
              <a:rPr lang="en-US" sz="2400" dirty="0" smtClean="0"/>
              <a:t>  </a:t>
            </a:r>
            <a:r>
              <a:rPr lang="de-DE" sz="2400" dirty="0"/>
              <a:t>die Erpro­bungsstufe </a:t>
            </a:r>
            <a:endParaRPr lang="ru-RU" sz="2400" dirty="0"/>
          </a:p>
          <a:p>
            <a:r>
              <a:rPr lang="de-DE" sz="2400" dirty="0"/>
              <a:t> die Stufe</a:t>
            </a:r>
            <a:r>
              <a:rPr lang="en-US" sz="2400" dirty="0"/>
              <a:t>                                               </a:t>
            </a:r>
            <a:r>
              <a:rPr lang="de-DE" sz="2400" dirty="0" smtClean="0"/>
              <a:t>die </a:t>
            </a:r>
            <a:r>
              <a:rPr lang="de-DE" sz="2400" dirty="0"/>
              <a:t>Primarstufe </a:t>
            </a:r>
            <a:endParaRPr lang="ru-RU" sz="2400" dirty="0"/>
          </a:p>
          <a:p>
            <a:r>
              <a:rPr lang="de-DE" sz="2400" dirty="0"/>
              <a:t> die Reife </a:t>
            </a:r>
            <a:r>
              <a:rPr lang="en-US" sz="2400" dirty="0"/>
              <a:t>                                             </a:t>
            </a:r>
            <a:r>
              <a:rPr lang="ru-RU" sz="2400" dirty="0" smtClean="0"/>
              <a:t> </a:t>
            </a:r>
            <a:r>
              <a:rPr lang="de-DE" sz="2400" dirty="0" smtClean="0"/>
              <a:t>die </a:t>
            </a:r>
            <a:r>
              <a:rPr lang="de-DE" sz="2400" dirty="0"/>
              <a:t>Sekundarstufe</a:t>
            </a:r>
            <a:r>
              <a:rPr lang="en-US" sz="2400" dirty="0"/>
              <a:t>                                                  </a:t>
            </a:r>
            <a:endParaRPr lang="ru-RU" sz="2400" dirty="0"/>
          </a:p>
          <a:p>
            <a:r>
              <a:rPr lang="de-DE" sz="2400" dirty="0"/>
              <a:t> die Fach­oberschulreife </a:t>
            </a:r>
            <a:r>
              <a:rPr lang="en-US" sz="2400" dirty="0"/>
              <a:t>                     </a:t>
            </a:r>
            <a:r>
              <a:rPr lang="de-DE" sz="2400" dirty="0" smtClean="0"/>
              <a:t>der </a:t>
            </a:r>
            <a:r>
              <a:rPr lang="de-DE" sz="2400" dirty="0"/>
              <a:t>Abschluss</a:t>
            </a:r>
            <a:r>
              <a:rPr lang="en-US" sz="2400" dirty="0"/>
              <a:t>                                                           </a:t>
            </a:r>
            <a:endParaRPr lang="ru-RU" sz="2400" dirty="0"/>
          </a:p>
          <a:p>
            <a:r>
              <a:rPr lang="de-DE" sz="2400" dirty="0"/>
              <a:t> das Abitur</a:t>
            </a:r>
            <a:r>
              <a:rPr lang="en-US" sz="2400" dirty="0"/>
              <a:t>                                            </a:t>
            </a:r>
            <a:r>
              <a:rPr lang="de-DE" sz="2400" dirty="0" smtClean="0"/>
              <a:t> </a:t>
            </a:r>
            <a:r>
              <a:rPr lang="de-DE" sz="2400" dirty="0"/>
              <a:t>die Ausbildung</a:t>
            </a:r>
            <a:endParaRPr lang="ru-RU" sz="2400" dirty="0"/>
          </a:p>
          <a:p>
            <a:r>
              <a:rPr lang="de-DE" sz="2400" dirty="0"/>
              <a:t> der Betrieb</a:t>
            </a:r>
            <a:r>
              <a:rPr lang="en-US" sz="2400" dirty="0"/>
              <a:t>                                          </a:t>
            </a:r>
            <a:r>
              <a:rPr lang="en-US" sz="2400" dirty="0" smtClean="0"/>
              <a:t>  </a:t>
            </a:r>
            <a:r>
              <a:rPr lang="de-DE" sz="2400" dirty="0" smtClean="0"/>
              <a:t>betrieblich </a:t>
            </a:r>
            <a:endParaRPr lang="ru-RU" sz="2400" dirty="0"/>
          </a:p>
          <a:p>
            <a:r>
              <a:rPr lang="de-DE" sz="2400" dirty="0"/>
              <a:t> Der Unterricht </a:t>
            </a:r>
            <a:r>
              <a:rPr lang="en-US" sz="2400" dirty="0"/>
              <a:t>                                     </a:t>
            </a:r>
            <a:r>
              <a:rPr lang="de-DE" sz="2400" dirty="0" smtClean="0"/>
              <a:t>die </a:t>
            </a:r>
            <a:r>
              <a:rPr lang="de-DE" sz="2400" dirty="0"/>
              <a:t>Stufe</a:t>
            </a:r>
            <a:r>
              <a:rPr lang="en-US" sz="2400" dirty="0"/>
              <a:t>                                                        </a:t>
            </a:r>
            <a:endParaRPr lang="ru-RU" sz="2400" dirty="0"/>
          </a:p>
          <a:p>
            <a:r>
              <a:rPr lang="en-US" sz="2400" dirty="0"/>
              <a:t> </a:t>
            </a:r>
            <a:r>
              <a:rPr lang="de-DE" sz="2400" dirty="0"/>
              <a:t>die Grundschule</a:t>
            </a:r>
            <a:r>
              <a:rPr lang="en-US" sz="2400" dirty="0"/>
              <a:t>                                </a:t>
            </a:r>
            <a:r>
              <a:rPr lang="en-US" sz="2400" dirty="0" smtClean="0"/>
              <a:t> </a:t>
            </a:r>
            <a:r>
              <a:rPr lang="de-DE" sz="2400" dirty="0" smtClean="0"/>
              <a:t>die </a:t>
            </a:r>
            <a:r>
              <a:rPr lang="de-DE" sz="2400" dirty="0"/>
              <a:t>Realschule</a:t>
            </a:r>
            <a:endParaRPr lang="ru-RU" sz="2400" dirty="0"/>
          </a:p>
          <a:p>
            <a:r>
              <a:rPr lang="de-DE" sz="2400" dirty="0"/>
              <a:t> die Hauptschule</a:t>
            </a:r>
            <a:r>
              <a:rPr lang="en-US" sz="2400" dirty="0"/>
              <a:t>                                 </a:t>
            </a:r>
            <a:r>
              <a:rPr lang="en-US" sz="2400" dirty="0" smtClean="0"/>
              <a:t> d</a:t>
            </a:r>
            <a:r>
              <a:rPr lang="de-DE" sz="2400" dirty="0" err="1" smtClean="0"/>
              <a:t>as</a:t>
            </a:r>
            <a:r>
              <a:rPr lang="de-DE" sz="2400" dirty="0" smtClean="0"/>
              <a:t> </a:t>
            </a:r>
            <a:r>
              <a:rPr lang="de-DE" sz="2400" dirty="0"/>
              <a:t>Gymnasium </a:t>
            </a:r>
            <a:endParaRPr lang="ru-RU" sz="2400" dirty="0"/>
          </a:p>
          <a:p>
            <a:r>
              <a:rPr lang="de-DE" sz="2400" dirty="0"/>
              <a:t>die Gesamtschule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54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709864" y="277382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i="1" dirty="0" smtClean="0"/>
              <a:t>Das Schulsystem  in Deutschland</a:t>
            </a:r>
            <a:endParaRPr lang="ru-RU" sz="2400" b="1" i="1" dirty="0"/>
          </a:p>
        </p:txBody>
      </p:sp>
      <p:pic>
        <p:nvPicPr>
          <p:cNvPr id="4" name="Содержимое 3" descr="Save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505" y="711630"/>
            <a:ext cx="11871158" cy="6146370"/>
          </a:xfrm>
        </p:spPr>
      </p:pic>
    </p:spTree>
    <p:extLst>
      <p:ext uri="{BB962C8B-B14F-4D97-AF65-F5344CB8AC3E}">
        <p14:creationId xmlns:p14="http://schemas.microsoft.com/office/powerpoint/2010/main" val="38956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Fragen</a:t>
            </a:r>
            <a:r>
              <a:rPr lang="en-US" dirty="0"/>
              <a:t>  </a:t>
            </a:r>
            <a:r>
              <a:rPr lang="en-US" dirty="0" err="1"/>
              <a:t>zum</a:t>
            </a:r>
            <a:r>
              <a:rPr lang="en-US" dirty="0"/>
              <a:t>  </a:t>
            </a:r>
            <a:r>
              <a:rPr lang="en-US" dirty="0" smtClean="0"/>
              <a:t>Text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60884" y="2133600"/>
            <a:ext cx="9643728" cy="377762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-</a:t>
            </a:r>
            <a:r>
              <a:rPr lang="de-DE" sz="2800" dirty="0" smtClean="0"/>
              <a:t>Wieviel </a:t>
            </a:r>
            <a:r>
              <a:rPr lang="de-DE" sz="2800" dirty="0"/>
              <a:t>Stufen hat das deutsche Schulsystem?</a:t>
            </a:r>
            <a:r>
              <a:rPr lang="de-DE" sz="2800" b="1" dirty="0"/>
              <a:t> 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ru-RU" sz="2800" dirty="0" smtClean="0"/>
              <a:t>-</a:t>
            </a:r>
            <a:r>
              <a:rPr lang="de-DE" sz="2800" dirty="0" smtClean="0"/>
              <a:t>Welche </a:t>
            </a:r>
            <a:r>
              <a:rPr lang="de-DE" sz="2800" dirty="0"/>
              <a:t>Klassen umfasst die Orientierungsstufe</a:t>
            </a:r>
            <a:br>
              <a:rPr lang="de-DE" sz="2800" dirty="0"/>
            </a:br>
            <a:r>
              <a:rPr lang="ru-RU" sz="2800" dirty="0" smtClean="0"/>
              <a:t>-</a:t>
            </a:r>
            <a:r>
              <a:rPr lang="de-DE" sz="2800" dirty="0" smtClean="0"/>
              <a:t>Welche </a:t>
            </a:r>
            <a:r>
              <a:rPr lang="de-DE" sz="2800" dirty="0"/>
              <a:t>Schultypen hat das deutsche Schulsystem?</a:t>
            </a:r>
            <a:br>
              <a:rPr lang="de-DE" sz="2800" dirty="0"/>
            </a:br>
            <a:r>
              <a:rPr lang="ru-RU" sz="2800" dirty="0" smtClean="0"/>
              <a:t>-</a:t>
            </a:r>
            <a:r>
              <a:rPr lang="de-DE" sz="2800" dirty="0" smtClean="0"/>
              <a:t>Welche </a:t>
            </a:r>
            <a:r>
              <a:rPr lang="de-DE" sz="2800" dirty="0"/>
              <a:t>Klassen umfasst die Hauptschule?</a:t>
            </a:r>
            <a:br>
              <a:rPr lang="de-DE" sz="2800" dirty="0"/>
            </a:br>
            <a:r>
              <a:rPr lang="ru-RU" sz="2800" dirty="0" smtClean="0"/>
              <a:t>-</a:t>
            </a:r>
            <a:r>
              <a:rPr lang="de-DE" sz="2800" dirty="0" smtClean="0"/>
              <a:t>Welche </a:t>
            </a:r>
            <a:r>
              <a:rPr lang="de-DE" sz="2800" dirty="0"/>
              <a:t>Klassen umfasst das Gymnasium?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29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Merkt</a:t>
            </a:r>
            <a:r>
              <a:rPr lang="en-US" dirty="0"/>
              <a:t>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/>
              <a:t>zuerst</a:t>
            </a:r>
            <a:r>
              <a:rPr lang="en-US" dirty="0"/>
              <a:t> </a:t>
            </a:r>
            <a:r>
              <a:rPr lang="en-US" dirty="0" err="1"/>
              <a:t>einige</a:t>
            </a:r>
            <a:r>
              <a:rPr lang="en-US" dirty="0"/>
              <a:t> </a:t>
            </a:r>
            <a:r>
              <a:rPr lang="en-US" dirty="0" err="1"/>
              <a:t>neue</a:t>
            </a:r>
            <a:r>
              <a:rPr lang="en-US" dirty="0"/>
              <a:t> </a:t>
            </a:r>
            <a:r>
              <a:rPr lang="en-US" dirty="0" err="1" smtClean="0"/>
              <a:t>Wörter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000" dirty="0"/>
              <a:t>der </a:t>
            </a:r>
            <a:r>
              <a:rPr lang="en-US" sz="3000" dirty="0" err="1"/>
              <a:t>Lernort</a:t>
            </a:r>
            <a:r>
              <a:rPr lang="en-US" sz="3000" dirty="0"/>
              <a:t> –</a:t>
            </a:r>
            <a:r>
              <a:rPr lang="ru-RU" sz="3000" dirty="0"/>
              <a:t>место обучения</a:t>
            </a:r>
          </a:p>
          <a:p>
            <a:r>
              <a:rPr lang="en-US" sz="3000" dirty="0"/>
              <a:t>der </a:t>
            </a:r>
            <a:r>
              <a:rPr lang="en-US" sz="3000" dirty="0" err="1"/>
              <a:t>Auszubildende</a:t>
            </a:r>
            <a:r>
              <a:rPr lang="en-US" sz="3000" dirty="0"/>
              <a:t> (n) = </a:t>
            </a:r>
            <a:r>
              <a:rPr lang="en-US" sz="3000" dirty="0" err="1"/>
              <a:t>Azubi</a:t>
            </a:r>
            <a:r>
              <a:rPr lang="en-US" sz="3000" dirty="0"/>
              <a:t> (-s) –</a:t>
            </a:r>
            <a:r>
              <a:rPr lang="ru-RU" sz="3000" dirty="0"/>
              <a:t>ученик</a:t>
            </a:r>
            <a:r>
              <a:rPr lang="en-US" sz="3000" dirty="0"/>
              <a:t>, </a:t>
            </a:r>
            <a:r>
              <a:rPr lang="ru-RU" sz="3000" dirty="0" err="1"/>
              <a:t>досл</a:t>
            </a:r>
            <a:r>
              <a:rPr lang="en-US" sz="3000" dirty="0"/>
              <a:t>.: </a:t>
            </a:r>
            <a:r>
              <a:rPr lang="ru-RU" sz="3000" dirty="0"/>
              <a:t>подлежащий обучению</a:t>
            </a:r>
          </a:p>
          <a:p>
            <a:r>
              <a:rPr lang="en-US" sz="3000" dirty="0"/>
              <a:t>der </a:t>
            </a:r>
            <a:r>
              <a:rPr lang="en-US" sz="3000" dirty="0" err="1"/>
              <a:t>Lehrling</a:t>
            </a:r>
            <a:r>
              <a:rPr lang="en-US" sz="3000" dirty="0"/>
              <a:t> – </a:t>
            </a:r>
            <a:r>
              <a:rPr lang="ru-RU" sz="3000" dirty="0"/>
              <a:t>обучаемый</a:t>
            </a:r>
            <a:r>
              <a:rPr lang="en-US" sz="3000" dirty="0"/>
              <a:t>, </a:t>
            </a:r>
            <a:r>
              <a:rPr lang="ru-RU" sz="3000" dirty="0"/>
              <a:t>ученик</a:t>
            </a:r>
          </a:p>
          <a:p>
            <a:r>
              <a:rPr lang="en-US" sz="3000" dirty="0"/>
              <a:t>die </a:t>
            </a:r>
            <a:r>
              <a:rPr lang="en-US" sz="3000" dirty="0" err="1"/>
              <a:t>Grundlage</a:t>
            </a:r>
            <a:r>
              <a:rPr lang="en-US" sz="3000" dirty="0"/>
              <a:t> - </a:t>
            </a:r>
            <a:r>
              <a:rPr lang="ru-RU" sz="3000" dirty="0"/>
              <a:t>основа</a:t>
            </a:r>
          </a:p>
          <a:p>
            <a:r>
              <a:rPr lang="en-US" sz="3000" dirty="0"/>
              <a:t>der </a:t>
            </a:r>
            <a:r>
              <a:rPr lang="en-US" sz="3000" dirty="0" err="1"/>
              <a:t>fachtheoretische</a:t>
            </a:r>
            <a:r>
              <a:rPr lang="en-US" sz="3000" dirty="0"/>
              <a:t> </a:t>
            </a:r>
            <a:r>
              <a:rPr lang="en-US" sz="3000" dirty="0" err="1"/>
              <a:t>Unterricht</a:t>
            </a:r>
            <a:r>
              <a:rPr lang="ru-RU" sz="3000" dirty="0"/>
              <a:t> – теоретические занятия по какой-либо дисциплине</a:t>
            </a:r>
          </a:p>
          <a:p>
            <a:r>
              <a:rPr lang="en-US" sz="3000" dirty="0" err="1"/>
              <a:t>im</a:t>
            </a:r>
            <a:r>
              <a:rPr lang="en-US" sz="3000" dirty="0"/>
              <a:t> </a:t>
            </a:r>
            <a:r>
              <a:rPr lang="en-US" sz="3000" dirty="0" err="1"/>
              <a:t>Wechsel</a:t>
            </a:r>
            <a:r>
              <a:rPr lang="en-US" sz="3000" dirty="0"/>
              <a:t> –</a:t>
            </a:r>
            <a:r>
              <a:rPr lang="ru-RU" sz="3000" dirty="0"/>
              <a:t>чередуясь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45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378" y="128337"/>
            <a:ext cx="11919285" cy="672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Lest </a:t>
            </a:r>
            <a:r>
              <a:rPr lang="en-US" dirty="0" err="1"/>
              <a:t>bitte</a:t>
            </a:r>
            <a:r>
              <a:rPr lang="en-US" dirty="0"/>
              <a:t> den Text und </a:t>
            </a:r>
            <a:r>
              <a:rPr lang="en-US" dirty="0" err="1"/>
              <a:t>findet</a:t>
            </a:r>
            <a:r>
              <a:rPr lang="en-US" dirty="0"/>
              <a:t> </a:t>
            </a:r>
            <a:r>
              <a:rPr lang="en-US" dirty="0" err="1"/>
              <a:t>bitte</a:t>
            </a:r>
            <a:r>
              <a:rPr lang="en-US" dirty="0"/>
              <a:t> </a:t>
            </a:r>
            <a:r>
              <a:rPr lang="en-US" dirty="0" err="1"/>
              <a:t>Antworten</a:t>
            </a:r>
            <a:r>
              <a:rPr lang="en-US" dirty="0"/>
              <a:t> auf die </a:t>
            </a:r>
            <a:r>
              <a:rPr lang="en-US" dirty="0" err="1"/>
              <a:t>folgenden</a:t>
            </a:r>
            <a:r>
              <a:rPr lang="en-US" dirty="0"/>
              <a:t> </a:t>
            </a:r>
            <a:r>
              <a:rPr lang="en-US" dirty="0" err="1"/>
              <a:t>Fragen</a:t>
            </a:r>
            <a:r>
              <a:rPr lang="en-US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811" y="2133600"/>
            <a:ext cx="11502189" cy="3777622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-Wo </a:t>
            </a:r>
            <a:r>
              <a:rPr lang="en-US" sz="3600" dirty="0" err="1"/>
              <a:t>wird</a:t>
            </a:r>
            <a:r>
              <a:rPr lang="en-US" sz="3600" dirty="0"/>
              <a:t> die </a:t>
            </a:r>
            <a:r>
              <a:rPr lang="en-US" sz="3600" dirty="0" err="1"/>
              <a:t>betriebliche</a:t>
            </a:r>
            <a:r>
              <a:rPr lang="en-US" sz="3600" dirty="0"/>
              <a:t> </a:t>
            </a:r>
            <a:r>
              <a:rPr lang="en-US" sz="3600" dirty="0" err="1"/>
              <a:t>Berufsausbildung</a:t>
            </a:r>
            <a:r>
              <a:rPr lang="en-US" sz="3600" dirty="0"/>
              <a:t> </a:t>
            </a:r>
            <a:r>
              <a:rPr lang="en-US" sz="3600" dirty="0" err="1"/>
              <a:t>durchgeführt</a:t>
            </a:r>
            <a:r>
              <a:rPr lang="en-US" sz="3600" dirty="0"/>
              <a:t>?</a:t>
            </a:r>
            <a:endParaRPr lang="ru-RU" sz="3600" dirty="0"/>
          </a:p>
          <a:p>
            <a:r>
              <a:rPr lang="en-US" sz="3600" dirty="0"/>
              <a:t>-</a:t>
            </a:r>
            <a:r>
              <a:rPr lang="en-US" sz="3600" dirty="0" err="1"/>
              <a:t>Welchen</a:t>
            </a:r>
            <a:r>
              <a:rPr lang="en-US" sz="3600" dirty="0"/>
              <a:t> </a:t>
            </a:r>
            <a:r>
              <a:rPr lang="en-US" sz="3600" dirty="0" err="1"/>
              <a:t>Unterricht</a:t>
            </a:r>
            <a:r>
              <a:rPr lang="en-US" sz="3600" dirty="0"/>
              <a:t> </a:t>
            </a:r>
            <a:r>
              <a:rPr lang="en-US" sz="3600" dirty="0" err="1"/>
              <a:t>erhalten</a:t>
            </a:r>
            <a:r>
              <a:rPr lang="en-US" sz="3600" dirty="0"/>
              <a:t> die </a:t>
            </a:r>
            <a:r>
              <a:rPr lang="en-US" sz="3600" dirty="0" err="1"/>
              <a:t>Jugendlichen</a:t>
            </a:r>
            <a:r>
              <a:rPr lang="en-US" sz="3600" dirty="0"/>
              <a:t> in der </a:t>
            </a:r>
            <a:r>
              <a:rPr lang="en-US" sz="3600" dirty="0" err="1"/>
              <a:t>Berufschule</a:t>
            </a:r>
            <a:r>
              <a:rPr lang="en-US" sz="3600" dirty="0"/>
              <a:t>?</a:t>
            </a:r>
            <a:endParaRPr lang="ru-RU" sz="3600" dirty="0"/>
          </a:p>
          <a:p>
            <a:r>
              <a:rPr lang="en-US" sz="3600" dirty="0"/>
              <a:t>-</a:t>
            </a:r>
            <a:r>
              <a:rPr lang="en-US" sz="3600" dirty="0" err="1"/>
              <a:t>Wie</a:t>
            </a:r>
            <a:r>
              <a:rPr lang="en-US" sz="3600" dirty="0"/>
              <a:t> </a:t>
            </a:r>
            <a:r>
              <a:rPr lang="en-US" sz="3600" dirty="0" err="1"/>
              <a:t>wird</a:t>
            </a:r>
            <a:r>
              <a:rPr lang="en-US" sz="3600" dirty="0"/>
              <a:t> der </a:t>
            </a:r>
            <a:r>
              <a:rPr lang="en-US" sz="3600" dirty="0" err="1"/>
              <a:t>Unterricht</a:t>
            </a:r>
            <a:r>
              <a:rPr lang="en-US" sz="3600" dirty="0"/>
              <a:t> in der </a:t>
            </a:r>
            <a:r>
              <a:rPr lang="en-US" sz="3600" dirty="0" err="1"/>
              <a:t>Berufschule</a:t>
            </a:r>
            <a:r>
              <a:rPr lang="en-US" sz="3600" dirty="0"/>
              <a:t> </a:t>
            </a:r>
            <a:r>
              <a:rPr lang="en-US" sz="3600" dirty="0" err="1"/>
              <a:t>organisiert</a:t>
            </a:r>
            <a:r>
              <a:rPr lang="en-US" sz="3600" dirty="0"/>
              <a:t>?</a:t>
            </a:r>
            <a:endParaRPr lang="ru-RU" sz="3600" dirty="0"/>
          </a:p>
          <a:p>
            <a:r>
              <a:rPr lang="en-US" sz="3600" dirty="0"/>
              <a:t>-</a:t>
            </a:r>
            <a:r>
              <a:rPr lang="en-US" sz="3600" dirty="0" err="1"/>
              <a:t>Wovon</a:t>
            </a:r>
            <a:r>
              <a:rPr lang="en-US" sz="3600" dirty="0"/>
              <a:t> </a:t>
            </a:r>
            <a:r>
              <a:rPr lang="en-US" sz="3600" dirty="0" err="1"/>
              <a:t>ist</a:t>
            </a:r>
            <a:r>
              <a:rPr lang="en-US" sz="3600" dirty="0"/>
              <a:t> also </a:t>
            </a:r>
            <a:r>
              <a:rPr lang="en-US" sz="3600" dirty="0" err="1"/>
              <a:t>im</a:t>
            </a:r>
            <a:r>
              <a:rPr lang="en-US" sz="3600" dirty="0"/>
              <a:t> Text die </a:t>
            </a:r>
            <a:r>
              <a:rPr lang="en-US" sz="3600" dirty="0" err="1"/>
              <a:t>Rede</a:t>
            </a:r>
            <a:r>
              <a:rPr lang="en-US" sz="3600" dirty="0"/>
              <a:t>?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0988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9367" y="12680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de-DE" dirty="0"/>
              <a:t>Besprecht den Inhalt </a:t>
            </a:r>
            <a:r>
              <a:rPr lang="de-DE" dirty="0" smtClean="0"/>
              <a:t>diesen Texten </a:t>
            </a:r>
            <a:r>
              <a:rPr lang="de-DE" dirty="0"/>
              <a:t>dem Plan nach: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368" y="1792706"/>
            <a:ext cx="11309683" cy="3777622"/>
          </a:xfrm>
        </p:spPr>
        <p:txBody>
          <a:bodyPr>
            <a:noAutofit/>
          </a:bodyPr>
          <a:lstStyle/>
          <a:p>
            <a:pPr lvl="0"/>
            <a:r>
              <a:rPr lang="de-DE" sz="2800" dirty="0" smtClean="0"/>
              <a:t>Wie </a:t>
            </a:r>
            <a:r>
              <a:rPr lang="de-DE" sz="2800" dirty="0"/>
              <a:t>groß ist die Zahl der Jugendlichen, die nach der Hauptschule ins Erwerbsleben gehen? Und in die Berufsschu­le? </a:t>
            </a:r>
            <a:endParaRPr lang="ru-RU" sz="2800" dirty="0"/>
          </a:p>
          <a:p>
            <a:pPr lvl="0"/>
            <a:r>
              <a:rPr lang="de-DE" sz="2800" dirty="0"/>
              <a:t>Welche Berufe sind die populärsten in </a:t>
            </a:r>
            <a:r>
              <a:rPr lang="de-DE" sz="2800" dirty="0" smtClean="0"/>
              <a:t>Deutschland</a:t>
            </a:r>
            <a:r>
              <a:rPr lang="ru-RU" sz="2800" dirty="0" smtClean="0"/>
              <a:t>?</a:t>
            </a:r>
            <a:endParaRPr lang="ru-RU" sz="2800" dirty="0"/>
          </a:p>
          <a:p>
            <a:pPr lvl="0"/>
            <a:r>
              <a:rPr lang="de-DE" sz="2800" dirty="0"/>
              <a:t>Was ist für berufliche Bildung in der BRD charakteris­tisch? Was versteht darunter? </a:t>
            </a:r>
            <a:endParaRPr lang="ru-RU" sz="2800" dirty="0"/>
          </a:p>
          <a:p>
            <a:pPr lvl="0"/>
            <a:r>
              <a:rPr lang="de-DE" sz="2800" dirty="0"/>
              <a:t>Was versteht man unter der praktischen Ausbildung?</a:t>
            </a:r>
            <a:endParaRPr lang="ru-RU" sz="2800" dirty="0"/>
          </a:p>
          <a:p>
            <a:r>
              <a:rPr lang="de-DE" sz="2800" dirty="0" smtClean="0"/>
              <a:t>Was </a:t>
            </a:r>
            <a:r>
              <a:rPr lang="de-DE" sz="2800" dirty="0"/>
              <a:t>versteht man, unter der theoretischen Ausbildung?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1808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</TotalTime>
  <Words>233</Words>
  <Application>Microsoft Office PowerPoint</Application>
  <PresentationFormat>Широкоэкранный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Презентация PowerPoint</vt:lpstr>
      <vt:lpstr>Das Schulsystem  in Deutschland</vt:lpstr>
      <vt:lpstr>Fragen  zum  Text: </vt:lpstr>
      <vt:lpstr>Merkt aber zuerst einige neue Wörter </vt:lpstr>
      <vt:lpstr> </vt:lpstr>
      <vt:lpstr>Lest bitte den Text und findet bitte Antworten auf die folgenden Fragen: </vt:lpstr>
      <vt:lpstr>Besprecht den Inhalt diesen Texten dem Plan nach: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2017-01-17T18:10:04Z</dcterms:created>
  <dcterms:modified xsi:type="dcterms:W3CDTF">2017-02-12T19:23:40Z</dcterms:modified>
</cp:coreProperties>
</file>